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43"/>
  </p:notesMasterIdLst>
  <p:sldIdLst>
    <p:sldId id="259" r:id="rId2"/>
    <p:sldId id="337" r:id="rId3"/>
    <p:sldId id="261" r:id="rId4"/>
    <p:sldId id="331" r:id="rId5"/>
    <p:sldId id="312" r:id="rId6"/>
    <p:sldId id="317" r:id="rId7"/>
    <p:sldId id="262" r:id="rId8"/>
    <p:sldId id="263" r:id="rId9"/>
    <p:sldId id="265" r:id="rId10"/>
    <p:sldId id="266" r:id="rId11"/>
    <p:sldId id="267" r:id="rId12"/>
    <p:sldId id="347" r:id="rId13"/>
    <p:sldId id="350" r:id="rId14"/>
    <p:sldId id="352" r:id="rId15"/>
    <p:sldId id="351" r:id="rId16"/>
    <p:sldId id="349" r:id="rId17"/>
    <p:sldId id="268" r:id="rId18"/>
    <p:sldId id="379" r:id="rId19"/>
    <p:sldId id="274" r:id="rId20"/>
    <p:sldId id="275" r:id="rId21"/>
    <p:sldId id="344" r:id="rId22"/>
    <p:sldId id="280" r:id="rId23"/>
    <p:sldId id="339" r:id="rId24"/>
    <p:sldId id="345" r:id="rId25"/>
    <p:sldId id="369" r:id="rId26"/>
    <p:sldId id="370" r:id="rId27"/>
    <p:sldId id="371" r:id="rId28"/>
    <p:sldId id="368" r:id="rId29"/>
    <p:sldId id="365" r:id="rId30"/>
    <p:sldId id="366" r:id="rId31"/>
    <p:sldId id="282" r:id="rId32"/>
    <p:sldId id="380" r:id="rId33"/>
    <p:sldId id="382" r:id="rId34"/>
    <p:sldId id="304" r:id="rId35"/>
    <p:sldId id="287" r:id="rId36"/>
    <p:sldId id="292" r:id="rId37"/>
    <p:sldId id="381" r:id="rId38"/>
    <p:sldId id="305" r:id="rId39"/>
    <p:sldId id="354" r:id="rId40"/>
    <p:sldId id="297" r:id="rId41"/>
    <p:sldId id="367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868" autoAdjust="0"/>
    <p:restoredTop sz="94637"/>
  </p:normalViewPr>
  <p:slideViewPr>
    <p:cSldViewPr>
      <p:cViewPr varScale="1">
        <p:scale>
          <a:sx n="98" d="100"/>
          <a:sy n="98" d="100"/>
        </p:scale>
        <p:origin x="12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1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F8965-EFAE-CE4F-8A3A-25780BFA1103}" type="datetimeFigureOut">
              <a:rPr lang="en-US" smtClean="0"/>
              <a:pPr/>
              <a:t>12/18/18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0CED3-3D1E-4641-97B2-C5DCCF9581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21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73175" y="-1125538"/>
            <a:ext cx="9405938" cy="7054851"/>
          </a:xfrm>
          <a:ln cap="flat"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235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73175" y="-1125538"/>
            <a:ext cx="9405938" cy="7054851"/>
          </a:xfrm>
          <a:ln cap="flat"/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 BANNER_NIGEL copy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05475"/>
            <a:ext cx="91440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610600" cy="2514600"/>
          </a:xfrm>
          <a:noFill/>
        </p:spPr>
        <p:txBody>
          <a:bodyPr/>
          <a:lstStyle/>
          <a:p>
            <a:r>
              <a:rPr lang="en-GB" sz="3600" dirty="0"/>
              <a:t>Organ Transplantation in Judaism</a:t>
            </a:r>
            <a:br>
              <a:rPr lang="en-GB" sz="3600" dirty="0"/>
            </a:br>
            <a:br>
              <a:rPr lang="en-GB" sz="3600" dirty="0"/>
            </a:br>
            <a:r>
              <a:rPr lang="en-GB" sz="2800" dirty="0" err="1"/>
              <a:t>Limmud</a:t>
            </a:r>
            <a:r>
              <a:rPr lang="en-GB" sz="2800" dirty="0"/>
              <a:t> 2018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581400"/>
            <a:ext cx="6765925" cy="1752600"/>
          </a:xfrm>
          <a:noFill/>
        </p:spPr>
        <p:txBody>
          <a:bodyPr/>
          <a:lstStyle/>
          <a:p>
            <a:pPr marL="342900" indent="-342900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Anthony Warrens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DM PhD FRCP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FRCPath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PFHEA </a:t>
            </a:r>
          </a:p>
          <a:p>
            <a:pPr marL="342900" indent="-342900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Dean for Education</a:t>
            </a:r>
          </a:p>
          <a:p>
            <a:pPr marL="342900" indent="-342900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Professor of Renal and Transplantation Medicine</a:t>
            </a:r>
          </a:p>
          <a:p>
            <a:pPr marL="342900" indent="-342900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Barts and The London School of Medicine and Dentistry</a:t>
            </a:r>
          </a:p>
          <a:p>
            <a:pPr marL="342900" indent="-342900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Queen Mary University of London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of renal transplantation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590800"/>
            <a:ext cx="5334000" cy="1524000"/>
          </a:xfrm>
        </p:spPr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Improved life expectancy</a:t>
            </a:r>
          </a:p>
          <a:p>
            <a:r>
              <a:rPr lang="en-GB" dirty="0">
                <a:solidFill>
                  <a:srgbClr val="7F7F7F"/>
                </a:solidFill>
              </a:rPr>
              <a:t>Improved quality of life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of transplantation of other organs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209800"/>
            <a:ext cx="5029200" cy="3962400"/>
          </a:xfrm>
        </p:spPr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Cornea: sight-restoring</a:t>
            </a:r>
            <a:br>
              <a:rPr lang="en-GB" dirty="0">
                <a:solidFill>
                  <a:srgbClr val="7F7F7F"/>
                </a:solidFill>
              </a:rPr>
            </a:br>
            <a:endParaRPr lang="en-GB" dirty="0">
              <a:solidFill>
                <a:srgbClr val="7F7F7F"/>
              </a:solidFill>
            </a:endParaRPr>
          </a:p>
          <a:p>
            <a:r>
              <a:rPr lang="en-GB" dirty="0">
                <a:solidFill>
                  <a:srgbClr val="7F7F7F"/>
                </a:solidFill>
              </a:rPr>
              <a:t>Liver:  life-preserving</a:t>
            </a:r>
          </a:p>
          <a:p>
            <a:r>
              <a:rPr lang="en-GB" dirty="0">
                <a:solidFill>
                  <a:srgbClr val="7F7F7F"/>
                </a:solidFill>
              </a:rPr>
              <a:t>Heart:  life-preserving</a:t>
            </a:r>
          </a:p>
          <a:p>
            <a:r>
              <a:rPr lang="en-GB" dirty="0">
                <a:solidFill>
                  <a:srgbClr val="7F7F7F"/>
                </a:solidFill>
              </a:rPr>
              <a:t>Lung:  life-preserving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Why might Judaism not support organ donation?</a:t>
            </a:r>
            <a:endParaRPr lang="en-US" sz="4000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47025" cy="342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Deceased donors</a:t>
            </a:r>
          </a:p>
          <a:p>
            <a:pPr lvl="1">
              <a:lnSpc>
                <a:spcPct val="90000"/>
              </a:lnSpc>
            </a:pP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Nivul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ha’met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prohibition of mutilating a dead body</a:t>
            </a:r>
          </a:p>
          <a:p>
            <a:pPr lvl="1">
              <a:lnSpc>
                <a:spcPct val="90000"/>
              </a:lnSpc>
            </a:pP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Halanat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ha’met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prohibition of delaying burial</a:t>
            </a:r>
          </a:p>
          <a:p>
            <a:pPr lvl="1">
              <a:lnSpc>
                <a:spcPct val="90000"/>
              </a:lnSpc>
            </a:pP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Hana’at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ha’met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prohibition of deriving benefit from a body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Definition of death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Jewish attitude to transplantation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988300" cy="4552950"/>
          </a:xfrm>
        </p:spPr>
        <p:txBody>
          <a:bodyPr/>
          <a:lstStyle/>
          <a:p>
            <a:r>
              <a:rPr lang="en-GB" sz="2400" b="1" dirty="0">
                <a:solidFill>
                  <a:srgbClr val="7F7F7F"/>
                </a:solidFill>
              </a:rPr>
              <a:t>Liver:  Life-preserving</a:t>
            </a:r>
          </a:p>
          <a:p>
            <a:r>
              <a:rPr lang="en-GB" sz="2400" b="1" dirty="0">
                <a:solidFill>
                  <a:srgbClr val="7F7F7F"/>
                </a:solidFill>
              </a:rPr>
              <a:t>Heart:  Life-preserving</a:t>
            </a:r>
          </a:p>
          <a:p>
            <a:r>
              <a:rPr lang="en-GB" sz="2400" b="1" dirty="0">
                <a:solidFill>
                  <a:srgbClr val="7F7F7F"/>
                </a:solidFill>
              </a:rPr>
              <a:t>Lung:  Life-preserving</a:t>
            </a:r>
          </a:p>
          <a:p>
            <a:r>
              <a:rPr lang="en-GB" sz="2400" b="1" dirty="0">
                <a:solidFill>
                  <a:srgbClr val="7F7F7F"/>
                </a:solidFill>
              </a:rPr>
              <a:t>Kidney: Life-prolonging</a:t>
            </a:r>
          </a:p>
          <a:p>
            <a:endParaRPr lang="en-GB" sz="2400" b="1" dirty="0">
              <a:solidFill>
                <a:srgbClr val="7F7F7F"/>
              </a:solidFill>
            </a:endParaRPr>
          </a:p>
          <a:p>
            <a:r>
              <a:rPr lang="en-GB" sz="2400" dirty="0">
                <a:solidFill>
                  <a:srgbClr val="7F7F7F"/>
                </a:solidFill>
              </a:rPr>
              <a:t>Hence, all covered within </a:t>
            </a:r>
            <a:r>
              <a:rPr lang="en-GB" sz="2400" i="1" dirty="0" err="1">
                <a:solidFill>
                  <a:srgbClr val="7F7F7F"/>
                </a:solidFill>
              </a:rPr>
              <a:t>halachic</a:t>
            </a:r>
            <a:r>
              <a:rPr lang="en-GB" sz="2400" dirty="0">
                <a:solidFill>
                  <a:srgbClr val="7F7F7F"/>
                </a:solidFill>
              </a:rPr>
              <a:t> parameters of </a:t>
            </a:r>
            <a:r>
              <a:rPr lang="en-GB" sz="2400" i="1" dirty="0" err="1">
                <a:solidFill>
                  <a:srgbClr val="7F7F7F"/>
                </a:solidFill>
              </a:rPr>
              <a:t>pikuach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nefesh</a:t>
            </a:r>
            <a:endParaRPr lang="en-GB" sz="2400" i="1" dirty="0">
              <a:solidFill>
                <a:srgbClr val="7F7F7F"/>
              </a:solidFill>
            </a:endParaRPr>
          </a:p>
          <a:p>
            <a:r>
              <a:rPr lang="en-GB" sz="2400" i="1" dirty="0" err="1">
                <a:solidFill>
                  <a:srgbClr val="7F7F7F"/>
                </a:solidFill>
              </a:rPr>
              <a:t>Pikuach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nefesh</a:t>
            </a:r>
            <a:r>
              <a:rPr lang="en-GB" sz="2400" dirty="0">
                <a:solidFill>
                  <a:srgbClr val="7F7F7F"/>
                </a:solidFill>
              </a:rPr>
              <a:t> supersedes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nivul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hamet</a:t>
            </a:r>
            <a:r>
              <a:rPr lang="en-GB" sz="2400" i="1" dirty="0">
                <a:solidFill>
                  <a:srgbClr val="7F7F7F"/>
                </a:solidFill>
              </a:rPr>
              <a:t>, </a:t>
            </a:r>
            <a:r>
              <a:rPr lang="en-GB" sz="2400" i="1" dirty="0" err="1">
                <a:solidFill>
                  <a:srgbClr val="7F7F7F"/>
                </a:solidFill>
              </a:rPr>
              <a:t>halanat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ha’met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dirty="0">
                <a:solidFill>
                  <a:srgbClr val="7F7F7F"/>
                </a:solidFill>
              </a:rPr>
              <a:t>and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hana’at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ha’met</a:t>
            </a:r>
            <a:endParaRPr lang="en-GB" sz="2400" i="1" dirty="0">
              <a:solidFill>
                <a:srgbClr val="7F7F7F"/>
              </a:solidFill>
            </a:endParaRPr>
          </a:p>
          <a:p>
            <a:endParaRPr lang="en-GB" sz="2800" dirty="0"/>
          </a:p>
        </p:txBody>
      </p:sp>
      <p:pic>
        <p:nvPicPr>
          <p:cNvPr id="4" name="Picture 3" descr="brain3 1.jpeg"/>
          <p:cNvPicPr>
            <a:picLocks noChangeAspect="1"/>
          </p:cNvPicPr>
          <p:nvPr/>
        </p:nvPicPr>
        <p:blipFill>
          <a:blip r:embed="rId3">
            <a:lum contrast="23000"/>
          </a:blip>
          <a:srcRect l="69910" t="48365" r="14149" b="12500"/>
          <a:stretch>
            <a:fillRect/>
          </a:stretch>
        </p:blipFill>
        <p:spPr>
          <a:xfrm rot="16350075">
            <a:off x="6460578" y="519221"/>
            <a:ext cx="1221394" cy="41453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000" y="3124200"/>
            <a:ext cx="41148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0" y="2819400"/>
            <a:ext cx="2209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Jewish attitude to transplantation</a:t>
            </a:r>
            <a:endParaRPr lang="en-US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661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Additional problems with transplantation</a:t>
            </a:r>
          </a:p>
          <a:p>
            <a:pPr lvl="1">
              <a:lnSpc>
                <a:spcPct val="90000"/>
              </a:lnSpc>
            </a:pPr>
            <a:r>
              <a:rPr lang="en-GB" sz="2400" i="1" dirty="0" err="1">
                <a:solidFill>
                  <a:srgbClr val="7F7F7F"/>
                </a:solidFill>
              </a:rPr>
              <a:t>Halachic</a:t>
            </a:r>
            <a:r>
              <a:rPr lang="en-GB" sz="2400" dirty="0">
                <a:solidFill>
                  <a:srgbClr val="7F7F7F"/>
                </a:solidFill>
              </a:rPr>
              <a:t> principle of suspending laws because of </a:t>
            </a:r>
            <a:r>
              <a:rPr lang="en-GB" sz="2400" i="1" dirty="0" err="1">
                <a:solidFill>
                  <a:srgbClr val="7F7F7F"/>
                </a:solidFill>
              </a:rPr>
              <a:t>pikuach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nefesh</a:t>
            </a:r>
            <a:r>
              <a:rPr lang="en-GB" sz="2400" dirty="0">
                <a:solidFill>
                  <a:srgbClr val="7F7F7F"/>
                </a:solidFill>
              </a:rPr>
              <a:t> is restricted to an ill person who is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GB" sz="2400" dirty="0">
                <a:solidFill>
                  <a:srgbClr val="7F7F7F"/>
                </a:solidFill>
              </a:rPr>
              <a:t>    “at hand” (</a:t>
            </a:r>
            <a:r>
              <a:rPr lang="en-GB" sz="2400" i="1" dirty="0" err="1">
                <a:solidFill>
                  <a:srgbClr val="7F7F7F"/>
                </a:solidFill>
              </a:rPr>
              <a:t>choleh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lefaneinu</a:t>
            </a:r>
            <a:r>
              <a:rPr lang="en-GB" sz="2400" dirty="0">
                <a:solidFill>
                  <a:srgbClr val="7F7F7F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Corneas can be stored until needed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Other organs are not stored, but are they removed before recipient is chosen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Many authorities accept that the demand is such that we can be certain that a recipient will be “at hand”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of transplantation of other organs</a:t>
            </a:r>
            <a:endParaRPr lang="en-US"/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62163"/>
            <a:ext cx="8013700" cy="35766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7F7F7F"/>
                </a:solidFill>
              </a:rPr>
              <a:t>Cornea: Sight-restoring</a:t>
            </a:r>
          </a:p>
          <a:p>
            <a:pPr>
              <a:lnSpc>
                <a:spcPct val="90000"/>
              </a:lnSpc>
            </a:pPr>
            <a:endParaRPr lang="en-GB" sz="2400" b="1" dirty="0">
              <a:solidFill>
                <a:srgbClr val="7F7F7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Rabbinic consensus is that blindness is life-threatening, thus we can invoke the principle of </a:t>
            </a:r>
            <a:r>
              <a:rPr lang="en-GB" sz="2400" i="1" dirty="0" err="1">
                <a:solidFill>
                  <a:srgbClr val="7F7F7F"/>
                </a:solidFill>
              </a:rPr>
              <a:t>pikuach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nefesh</a:t>
            </a:r>
            <a:endParaRPr lang="en-GB" sz="2400" i="1" dirty="0">
              <a:solidFill>
                <a:srgbClr val="7F7F7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Harder to justify corneal transplantation for unilateral blindness on basis of </a:t>
            </a:r>
            <a:r>
              <a:rPr lang="en-GB" sz="2400" i="1" dirty="0" err="1">
                <a:solidFill>
                  <a:srgbClr val="7F7F7F"/>
                </a:solidFill>
              </a:rPr>
              <a:t>pikuach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nefesh</a:t>
            </a:r>
            <a:endParaRPr lang="en-GB" sz="2400" i="1" dirty="0">
              <a:solidFill>
                <a:srgbClr val="7F7F7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Some </a:t>
            </a:r>
            <a:r>
              <a:rPr lang="en-GB" sz="2400" dirty="0" err="1">
                <a:solidFill>
                  <a:srgbClr val="7F7F7F"/>
                </a:solidFill>
              </a:rPr>
              <a:t>responsa</a:t>
            </a:r>
            <a:r>
              <a:rPr lang="en-GB" sz="2400" dirty="0">
                <a:solidFill>
                  <a:srgbClr val="7F7F7F"/>
                </a:solidFill>
              </a:rPr>
              <a:t> still permit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Baseless considerations</a:t>
            </a:r>
            <a:endParaRPr lang="en-US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‘The evil eye’</a:t>
            </a:r>
          </a:p>
          <a:p>
            <a:r>
              <a:rPr lang="en-GB" dirty="0">
                <a:solidFill>
                  <a:srgbClr val="7F7F7F"/>
                </a:solidFill>
              </a:rPr>
              <a:t>Need for intact bodies for the resurrection of the dead</a:t>
            </a:r>
          </a:p>
          <a:p>
            <a:r>
              <a:rPr lang="en-GB" dirty="0">
                <a:solidFill>
                  <a:srgbClr val="7F7F7F"/>
                </a:solidFill>
              </a:rPr>
              <a:t>Premature discontinuation of therapy in order to generate supply of organs</a:t>
            </a:r>
            <a:endParaRPr lang="en-US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905000"/>
            <a:ext cx="6934200" cy="2133600"/>
          </a:xfrm>
        </p:spPr>
        <p:txBody>
          <a:bodyPr/>
          <a:lstStyle/>
          <a:p>
            <a:r>
              <a:rPr lang="en-GB"/>
              <a:t>Why not offer a transplant to everyone who could benefit from one?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C410B-F811-AD40-A742-B246B007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3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r>
              <a:rPr lang="en-GB" sz="5400" dirty="0"/>
              <a:t>Where do donated organs come from?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talk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41910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The value of transplantation</a:t>
            </a:r>
          </a:p>
          <a:p>
            <a:r>
              <a:rPr lang="en-US" dirty="0">
                <a:solidFill>
                  <a:srgbClr val="7F7F7F"/>
                </a:solidFill>
              </a:rPr>
              <a:t>The Jewish position in principle</a:t>
            </a:r>
          </a:p>
          <a:p>
            <a:r>
              <a:rPr lang="en-US" dirty="0">
                <a:solidFill>
                  <a:srgbClr val="7F7F7F"/>
                </a:solidFill>
              </a:rPr>
              <a:t>The shortage of organs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Deceased donation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Living donation</a:t>
            </a:r>
          </a:p>
          <a:p>
            <a:r>
              <a:rPr lang="en-US" dirty="0">
                <a:solidFill>
                  <a:srgbClr val="7F7F7F"/>
                </a:solidFill>
              </a:rPr>
              <a:t>Challenges in Jewish law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609600"/>
          </a:xfrm>
          <a:noFill/>
        </p:spPr>
        <p:txBody>
          <a:bodyPr/>
          <a:lstStyle/>
          <a:p>
            <a:r>
              <a:rPr lang="en-GB" dirty="0"/>
              <a:t>The deceased donor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 live donor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1066800"/>
            <a:ext cx="37004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838200" y="2392363"/>
            <a:ext cx="3275013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Times" charset="0"/>
              </a:rPr>
              <a:t>Cerebral hemispheres</a:t>
            </a:r>
          </a:p>
          <a:p>
            <a:endParaRPr lang="en-GB" sz="2800" dirty="0">
              <a:solidFill>
                <a:schemeClr val="bg1">
                  <a:lumMod val="50000"/>
                </a:schemeClr>
              </a:solidFill>
              <a:latin typeface="Times" charset="0"/>
            </a:endParaRPr>
          </a:p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Times" charset="0"/>
              </a:rPr>
              <a:t>Brain stem</a:t>
            </a:r>
          </a:p>
          <a:p>
            <a:endParaRPr lang="en-GB" sz="2800" dirty="0">
              <a:solidFill>
                <a:schemeClr val="bg1">
                  <a:lumMod val="50000"/>
                </a:schemeClr>
              </a:solidFill>
              <a:latin typeface="Times" charset="0"/>
            </a:endParaRPr>
          </a:p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Times" charset="0"/>
              </a:rPr>
              <a:t>Spinal cord</a:t>
            </a:r>
            <a:endParaRPr lang="en-GB" dirty="0">
              <a:solidFill>
                <a:schemeClr val="bg1">
                  <a:lumMod val="50000"/>
                </a:schemeClr>
              </a:solidFill>
              <a:latin typeface="Times" charset="0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4132263" y="2111375"/>
            <a:ext cx="1069975" cy="566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V="1">
            <a:off x="2692400" y="3035300"/>
            <a:ext cx="3262313" cy="441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2725738" y="4165600"/>
            <a:ext cx="3367087" cy="185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905000" y="381000"/>
            <a:ext cx="4891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Times" charset="0"/>
              </a:rPr>
              <a:t>The Central Nervous System</a:t>
            </a:r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321175" y="1084263"/>
            <a:ext cx="3709988" cy="4406900"/>
          </a:xfrm>
          <a:prstGeom prst="rect">
            <a:avLst/>
          </a:prstGeom>
          <a:noFill/>
          <a:ln w="76200">
            <a:solidFill>
              <a:srgbClr val="00045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58800"/>
            <a:ext cx="7772400" cy="609600"/>
          </a:xfrm>
          <a:noFill/>
        </p:spPr>
        <p:txBody>
          <a:bodyPr/>
          <a:lstStyle/>
          <a:p>
            <a:r>
              <a:rPr lang="en-GB" dirty="0"/>
              <a:t>The deceased donor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363" y="1463675"/>
            <a:ext cx="8610600" cy="4279900"/>
          </a:xfrm>
          <a:noFill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“Brain stem dead”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usually intracranial haemorrhage or head injury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criteria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irremediable structural brain damage of KNOWN cause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demonstrate, over a period of time, lack of brain stem function</a:t>
            </a:r>
          </a:p>
          <a:p>
            <a:pPr lvl="3">
              <a:lnSpc>
                <a:spcPct val="90000"/>
              </a:lnSpc>
            </a:pPr>
            <a:r>
              <a:rPr lang="en-GB" sz="1600" dirty="0">
                <a:solidFill>
                  <a:srgbClr val="7F7F7F"/>
                </a:solidFill>
              </a:rPr>
              <a:t>Absent consciousness</a:t>
            </a:r>
          </a:p>
          <a:p>
            <a:pPr lvl="3">
              <a:lnSpc>
                <a:spcPct val="90000"/>
              </a:lnSpc>
            </a:pPr>
            <a:r>
              <a:rPr lang="en-GB" sz="1600" dirty="0">
                <a:solidFill>
                  <a:srgbClr val="7F7F7F"/>
                </a:solidFill>
              </a:rPr>
              <a:t>No spontaneous breathing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no prospect of recovery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Advantage: 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heart and lungs still working </a:t>
            </a:r>
            <a:r>
              <a:rPr lang="en-GB" sz="2000" u="sng" dirty="0">
                <a:solidFill>
                  <a:srgbClr val="7F7F7F"/>
                </a:solidFill>
              </a:rPr>
              <a:t>but only while on a life-support machine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organs are transplanted in good condition </a:t>
            </a:r>
            <a:endParaRPr lang="en-GB" sz="1800" dirty="0">
              <a:solidFill>
                <a:srgbClr val="7F7F7F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GB" sz="240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58800"/>
            <a:ext cx="7772400" cy="609600"/>
          </a:xfrm>
          <a:noFill/>
        </p:spPr>
        <p:txBody>
          <a:bodyPr/>
          <a:lstStyle/>
          <a:p>
            <a:r>
              <a:rPr lang="en-GB" dirty="0"/>
              <a:t>The deceased donor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363" y="1904999"/>
            <a:ext cx="8610600" cy="3838575"/>
          </a:xfrm>
          <a:noFill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“Brain stem dead”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A very particular type of ‘coma’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Very different from “persistent vegetative state” </a:t>
            </a:r>
            <a:endParaRPr lang="en-GB" sz="1800" dirty="0">
              <a:solidFill>
                <a:srgbClr val="7F7F7F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GB" sz="24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  <a:noFill/>
        </p:spPr>
        <p:txBody>
          <a:bodyPr/>
          <a:lstStyle/>
          <a:p>
            <a:r>
              <a:rPr lang="en-GB" sz="4800" dirty="0"/>
              <a:t>Judaism and brain stem death</a:t>
            </a:r>
          </a:p>
        </p:txBody>
      </p:sp>
      <p:pic>
        <p:nvPicPr>
          <p:cNvPr id="5" name="Picture 4" descr="brain2.jpeg"/>
          <p:cNvPicPr>
            <a:picLocks noChangeAspect="1"/>
          </p:cNvPicPr>
          <p:nvPr/>
        </p:nvPicPr>
        <p:blipFill>
          <a:blip r:embed="rId3">
            <a:lum contrast="52000"/>
          </a:blip>
          <a:srcRect l="35221" t="40452" r="16541" b="49084"/>
          <a:stretch>
            <a:fillRect/>
          </a:stretch>
        </p:blipFill>
        <p:spPr>
          <a:xfrm rot="10800000">
            <a:off x="1524000" y="1752600"/>
            <a:ext cx="5822217" cy="1694157"/>
          </a:xfrm>
          <a:prstGeom prst="rect">
            <a:avLst/>
          </a:prstGeom>
        </p:spPr>
      </p:pic>
      <p:pic>
        <p:nvPicPr>
          <p:cNvPr id="6" name="Picture 5" descr="brain2.jpeg"/>
          <p:cNvPicPr>
            <a:picLocks noChangeAspect="1"/>
          </p:cNvPicPr>
          <p:nvPr/>
        </p:nvPicPr>
        <p:blipFill>
          <a:blip r:embed="rId3">
            <a:lum contrast="26000"/>
          </a:blip>
          <a:srcRect l="30626" t="92675" r="17307" b="4186"/>
          <a:stretch>
            <a:fillRect/>
          </a:stretch>
        </p:blipFill>
        <p:spPr>
          <a:xfrm rot="10800000">
            <a:off x="2438400" y="1295400"/>
            <a:ext cx="3810000" cy="30813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447800" y="2667001"/>
            <a:ext cx="5867400" cy="838199"/>
          </a:xfrm>
          <a:custGeom>
            <a:avLst/>
            <a:gdLst>
              <a:gd name="connsiteX0" fmla="*/ 3079412 w 3705734"/>
              <a:gd name="connsiteY0" fmla="*/ 26094 h 530591"/>
              <a:gd name="connsiteX1" fmla="*/ 0 w 3705734"/>
              <a:gd name="connsiteY1" fmla="*/ 0 h 530591"/>
              <a:gd name="connsiteX2" fmla="*/ 0 w 3705734"/>
              <a:gd name="connsiteY2" fmla="*/ 313135 h 530591"/>
              <a:gd name="connsiteX3" fmla="*/ 3044617 w 3705734"/>
              <a:gd name="connsiteY3" fmla="*/ 330532 h 530591"/>
              <a:gd name="connsiteX4" fmla="*/ 3044617 w 3705734"/>
              <a:gd name="connsiteY4" fmla="*/ 530591 h 530591"/>
              <a:gd name="connsiteX5" fmla="*/ 3705734 w 3705734"/>
              <a:gd name="connsiteY5" fmla="*/ 521893 h 530591"/>
              <a:gd name="connsiteX6" fmla="*/ 3697035 w 3705734"/>
              <a:gd name="connsiteY6" fmla="*/ 165266 h 530591"/>
              <a:gd name="connsiteX7" fmla="*/ 3062015 w 3705734"/>
              <a:gd name="connsiteY7" fmla="*/ 156568 h 530591"/>
              <a:gd name="connsiteX8" fmla="*/ 3079412 w 3705734"/>
              <a:gd name="connsiteY8" fmla="*/ 26094 h 53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5734" h="530591">
                <a:moveTo>
                  <a:pt x="3079412" y="26094"/>
                </a:moveTo>
                <a:lnTo>
                  <a:pt x="0" y="0"/>
                </a:lnTo>
                <a:lnTo>
                  <a:pt x="0" y="313135"/>
                </a:lnTo>
                <a:lnTo>
                  <a:pt x="3044617" y="330532"/>
                </a:lnTo>
                <a:lnTo>
                  <a:pt x="3044617" y="530591"/>
                </a:lnTo>
                <a:lnTo>
                  <a:pt x="3705734" y="521893"/>
                </a:lnTo>
                <a:lnTo>
                  <a:pt x="3697035" y="165266"/>
                </a:lnTo>
                <a:lnTo>
                  <a:pt x="3062015" y="156568"/>
                </a:lnTo>
                <a:lnTo>
                  <a:pt x="3079412" y="2609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contrast="44000"/>
          </a:blip>
          <a:srcRect l="7407" t="78264" r="4938"/>
          <a:stretch>
            <a:fillRect/>
          </a:stretch>
        </p:blipFill>
        <p:spPr bwMode="auto">
          <a:xfrm>
            <a:off x="163506" y="4267200"/>
            <a:ext cx="8980494" cy="134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contrast="44000"/>
          </a:blip>
          <a:srcRect l="20988" t="2448" b="89356"/>
          <a:stretch>
            <a:fillRect/>
          </a:stretch>
        </p:blipFill>
        <p:spPr bwMode="auto">
          <a:xfrm>
            <a:off x="2057400" y="38862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2438400" y="1600200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4191000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  <a:noFill/>
        </p:spPr>
        <p:txBody>
          <a:bodyPr/>
          <a:lstStyle/>
          <a:p>
            <a:r>
              <a:rPr lang="en-GB" sz="4800" dirty="0"/>
              <a:t>Judaism and brain stem death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1600200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733800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in2 1.jpeg"/>
          <p:cNvPicPr>
            <a:picLocks/>
          </p:cNvPicPr>
          <p:nvPr/>
        </p:nvPicPr>
        <p:blipFill>
          <a:blip r:embed="rId3">
            <a:lum contrast="35000"/>
          </a:blip>
          <a:srcRect l="33099" t="92580" r="15351" b="3329"/>
          <a:stretch>
            <a:fillRect/>
          </a:stretch>
        </p:blipFill>
        <p:spPr>
          <a:xfrm rot="10800000">
            <a:off x="2674958" y="1167817"/>
            <a:ext cx="3470864" cy="374025"/>
          </a:xfrm>
          <a:prstGeom prst="rect">
            <a:avLst/>
          </a:prstGeom>
        </p:spPr>
      </p:pic>
      <p:pic>
        <p:nvPicPr>
          <p:cNvPr id="12" name="Picture 11" descr="brain2 1.jpeg"/>
          <p:cNvPicPr>
            <a:picLocks noChangeAspect="1"/>
          </p:cNvPicPr>
          <p:nvPr/>
        </p:nvPicPr>
        <p:blipFill>
          <a:blip r:embed="rId3">
            <a:lum contrast="50000"/>
          </a:blip>
          <a:srcRect l="35167" t="57643" r="35118" b="37955"/>
          <a:stretch>
            <a:fillRect/>
          </a:stretch>
        </p:blipFill>
        <p:spPr>
          <a:xfrm rot="10800000">
            <a:off x="2133600" y="1752600"/>
            <a:ext cx="4545126" cy="9144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209800" y="1752600"/>
            <a:ext cx="4419600" cy="685800"/>
          </a:xfrm>
          <a:custGeom>
            <a:avLst/>
            <a:gdLst>
              <a:gd name="connsiteX0" fmla="*/ 1887663 w 2418296"/>
              <a:gd name="connsiteY0" fmla="*/ 0 h 391420"/>
              <a:gd name="connsiteX1" fmla="*/ 0 w 2418296"/>
              <a:gd name="connsiteY1" fmla="*/ 43491 h 391420"/>
              <a:gd name="connsiteX2" fmla="*/ 0 w 2418296"/>
              <a:gd name="connsiteY2" fmla="*/ 226153 h 391420"/>
              <a:gd name="connsiteX3" fmla="*/ 330558 w 2418296"/>
              <a:gd name="connsiteY3" fmla="*/ 217455 h 391420"/>
              <a:gd name="connsiteX4" fmla="*/ 330558 w 2418296"/>
              <a:gd name="connsiteY4" fmla="*/ 391420 h 391420"/>
              <a:gd name="connsiteX5" fmla="*/ 2418296 w 2418296"/>
              <a:gd name="connsiteY5" fmla="*/ 356627 h 391420"/>
              <a:gd name="connsiteX6" fmla="*/ 2400898 w 2418296"/>
              <a:gd name="connsiteY6" fmla="*/ 173964 h 391420"/>
              <a:gd name="connsiteX7" fmla="*/ 1922458 w 2418296"/>
              <a:gd name="connsiteY7" fmla="*/ 182662 h 391420"/>
              <a:gd name="connsiteX8" fmla="*/ 1887663 w 2418296"/>
              <a:gd name="connsiteY8" fmla="*/ 0 h 39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8296" h="391420">
                <a:moveTo>
                  <a:pt x="1887663" y="0"/>
                </a:moveTo>
                <a:lnTo>
                  <a:pt x="0" y="43491"/>
                </a:lnTo>
                <a:lnTo>
                  <a:pt x="0" y="226153"/>
                </a:lnTo>
                <a:lnTo>
                  <a:pt x="330558" y="217455"/>
                </a:lnTo>
                <a:lnTo>
                  <a:pt x="330558" y="391420"/>
                </a:lnTo>
                <a:lnTo>
                  <a:pt x="2418296" y="356627"/>
                </a:lnTo>
                <a:lnTo>
                  <a:pt x="2400898" y="173964"/>
                </a:lnTo>
                <a:lnTo>
                  <a:pt x="1922458" y="182662"/>
                </a:lnTo>
                <a:lnTo>
                  <a:pt x="1887663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 descr="Mishna 3.jpeg"/>
          <p:cNvPicPr>
            <a:picLocks noGrp="1" noChangeAspect="1"/>
          </p:cNvPicPr>
          <p:nvPr>
            <p:ph idx="1"/>
          </p:nvPr>
        </p:nvPicPr>
        <p:blipFill>
          <a:blip r:embed="rId4">
            <a:lum contrast="32000"/>
          </a:blip>
          <a:srcRect l="22840" t="2914" b="90005"/>
          <a:stretch>
            <a:fillRect/>
          </a:stretch>
        </p:blipFill>
        <p:spPr>
          <a:xfrm>
            <a:off x="2362200" y="3352800"/>
            <a:ext cx="4762500" cy="304800"/>
          </a:xfrm>
        </p:spPr>
      </p:pic>
      <p:pic>
        <p:nvPicPr>
          <p:cNvPr id="17" name="Content Placeholder 3" descr="Mishna 2.jpeg"/>
          <p:cNvPicPr>
            <a:picLocks noChangeAspect="1"/>
          </p:cNvPicPr>
          <p:nvPr/>
        </p:nvPicPr>
        <p:blipFill>
          <a:blip r:embed="rId5">
            <a:lum contrast="41000"/>
          </a:blip>
          <a:srcRect l="3767" t="50509" r="50872" b="40652"/>
          <a:stretch>
            <a:fillRect/>
          </a:stretch>
        </p:blipFill>
        <p:spPr>
          <a:xfrm>
            <a:off x="304799" y="3810000"/>
            <a:ext cx="4528457" cy="1219200"/>
          </a:xfrm>
          <a:prstGeom prst="rect">
            <a:avLst/>
          </a:prstGeom>
        </p:spPr>
      </p:pic>
      <p:pic>
        <p:nvPicPr>
          <p:cNvPr id="18" name="Content Placeholder 3" descr="Mishna 2.jpeg"/>
          <p:cNvPicPr>
            <a:picLocks noChangeAspect="1"/>
          </p:cNvPicPr>
          <p:nvPr/>
        </p:nvPicPr>
        <p:blipFill>
          <a:blip r:embed="rId5">
            <a:lum contrast="38000"/>
          </a:blip>
          <a:srcRect l="50000" r="4639" b="92424"/>
          <a:stretch>
            <a:fillRect/>
          </a:stretch>
        </p:blipFill>
        <p:spPr>
          <a:xfrm>
            <a:off x="5029199" y="3810000"/>
            <a:ext cx="3962409" cy="91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  <a:noFill/>
        </p:spPr>
        <p:txBody>
          <a:bodyPr/>
          <a:lstStyle/>
          <a:p>
            <a:r>
              <a:rPr lang="en-GB" sz="4800" dirty="0"/>
              <a:t>Judaism and brain stem death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1600200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733800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in2 1.jpeg"/>
          <p:cNvPicPr>
            <a:picLocks/>
          </p:cNvPicPr>
          <p:nvPr/>
        </p:nvPicPr>
        <p:blipFill>
          <a:blip r:embed="rId3">
            <a:lum contrast="35000"/>
          </a:blip>
          <a:srcRect l="33099" t="92580" r="15351" b="3329"/>
          <a:stretch>
            <a:fillRect/>
          </a:stretch>
        </p:blipFill>
        <p:spPr>
          <a:xfrm rot="10800000">
            <a:off x="2674958" y="1167817"/>
            <a:ext cx="3470864" cy="374025"/>
          </a:xfrm>
          <a:prstGeom prst="rect">
            <a:avLst/>
          </a:prstGeom>
        </p:spPr>
      </p:pic>
      <p:pic>
        <p:nvPicPr>
          <p:cNvPr id="15" name="Content Placeholder 3" descr="Mishna 3.jpeg"/>
          <p:cNvPicPr>
            <a:picLocks noGrp="1" noChangeAspect="1"/>
          </p:cNvPicPr>
          <p:nvPr>
            <p:ph idx="1"/>
          </p:nvPr>
        </p:nvPicPr>
        <p:blipFill>
          <a:blip r:embed="rId4">
            <a:lum contrast="32000"/>
          </a:blip>
          <a:srcRect l="22840" t="2914" b="90005"/>
          <a:stretch>
            <a:fillRect/>
          </a:stretch>
        </p:blipFill>
        <p:spPr>
          <a:xfrm>
            <a:off x="2362200" y="3352800"/>
            <a:ext cx="4762500" cy="304800"/>
          </a:xfrm>
        </p:spPr>
      </p:pic>
      <p:pic>
        <p:nvPicPr>
          <p:cNvPr id="16" name="Picture 15" descr="brain2 1.jpeg"/>
          <p:cNvPicPr>
            <a:picLocks noChangeAspect="1"/>
          </p:cNvPicPr>
          <p:nvPr/>
        </p:nvPicPr>
        <p:blipFill>
          <a:blip r:embed="rId3">
            <a:lum contrast="50000"/>
          </a:blip>
          <a:srcRect l="35167" t="45509" r="35118" b="49712"/>
          <a:stretch>
            <a:fillRect/>
          </a:stretch>
        </p:blipFill>
        <p:spPr>
          <a:xfrm rot="10800000">
            <a:off x="1371599" y="1752600"/>
            <a:ext cx="5931209" cy="12954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1524000" y="1981200"/>
            <a:ext cx="5791200" cy="838200"/>
          </a:xfrm>
          <a:custGeom>
            <a:avLst/>
            <a:gdLst>
              <a:gd name="connsiteX0" fmla="*/ 1470116 w 2366103"/>
              <a:gd name="connsiteY0" fmla="*/ 0 h 313136"/>
              <a:gd name="connsiteX1" fmla="*/ 0 w 2366103"/>
              <a:gd name="connsiteY1" fmla="*/ 26094 h 313136"/>
              <a:gd name="connsiteX2" fmla="*/ 0 w 2366103"/>
              <a:gd name="connsiteY2" fmla="*/ 191361 h 313136"/>
              <a:gd name="connsiteX3" fmla="*/ 365355 w 2366103"/>
              <a:gd name="connsiteY3" fmla="*/ 191361 h 313136"/>
              <a:gd name="connsiteX4" fmla="*/ 635021 w 2366103"/>
              <a:gd name="connsiteY4" fmla="*/ 191361 h 313136"/>
              <a:gd name="connsiteX5" fmla="*/ 635021 w 2366103"/>
              <a:gd name="connsiteY5" fmla="*/ 313136 h 313136"/>
              <a:gd name="connsiteX6" fmla="*/ 2366103 w 2366103"/>
              <a:gd name="connsiteY6" fmla="*/ 287041 h 313136"/>
              <a:gd name="connsiteX7" fmla="*/ 2357404 w 2366103"/>
              <a:gd name="connsiteY7" fmla="*/ 113077 h 313136"/>
              <a:gd name="connsiteX8" fmla="*/ 1478814 w 2366103"/>
              <a:gd name="connsiteY8" fmla="*/ 139171 h 313136"/>
              <a:gd name="connsiteX9" fmla="*/ 1470116 w 2366103"/>
              <a:gd name="connsiteY9" fmla="*/ 0 h 31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6103" h="313136">
                <a:moveTo>
                  <a:pt x="1470116" y="0"/>
                </a:moveTo>
                <a:lnTo>
                  <a:pt x="0" y="26094"/>
                </a:lnTo>
                <a:lnTo>
                  <a:pt x="0" y="191361"/>
                </a:lnTo>
                <a:lnTo>
                  <a:pt x="365355" y="191361"/>
                </a:lnTo>
                <a:lnTo>
                  <a:pt x="635021" y="191361"/>
                </a:lnTo>
                <a:lnTo>
                  <a:pt x="635021" y="313136"/>
                </a:lnTo>
                <a:lnTo>
                  <a:pt x="2366103" y="287041"/>
                </a:lnTo>
                <a:lnTo>
                  <a:pt x="2357404" y="113077"/>
                </a:lnTo>
                <a:lnTo>
                  <a:pt x="1478814" y="139171"/>
                </a:lnTo>
                <a:lnTo>
                  <a:pt x="1470116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3" descr="Mishna 3.jpeg"/>
          <p:cNvPicPr>
            <a:picLocks noChangeAspect="1"/>
          </p:cNvPicPr>
          <p:nvPr/>
        </p:nvPicPr>
        <p:blipFill>
          <a:blip r:embed="rId4">
            <a:lum contrast="41000"/>
          </a:blip>
          <a:srcRect l="3086" t="15306" r="49201" b="68761"/>
          <a:stretch>
            <a:fillRect/>
          </a:stretch>
        </p:blipFill>
        <p:spPr>
          <a:xfrm>
            <a:off x="1524000" y="3962400"/>
            <a:ext cx="5562600" cy="1295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24200" y="4953000"/>
            <a:ext cx="3886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  <a:noFill/>
        </p:spPr>
        <p:txBody>
          <a:bodyPr/>
          <a:lstStyle/>
          <a:p>
            <a:r>
              <a:rPr lang="en-GB" sz="4800" dirty="0"/>
              <a:t>Judaism and brain stem death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1600200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733800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rain3.jpeg"/>
          <p:cNvPicPr>
            <a:picLocks noChangeAspect="1"/>
          </p:cNvPicPr>
          <p:nvPr/>
        </p:nvPicPr>
        <p:blipFill>
          <a:blip r:embed="rId3">
            <a:lum bright="3000" contrast="50000"/>
          </a:blip>
          <a:srcRect l="33067" t="80965" r="26839" b="17027"/>
          <a:stretch>
            <a:fillRect/>
          </a:stretch>
        </p:blipFill>
        <p:spPr>
          <a:xfrm rot="10800000">
            <a:off x="2743200" y="1219201"/>
            <a:ext cx="3303922" cy="228602"/>
          </a:xfrm>
          <a:prstGeom prst="rect">
            <a:avLst/>
          </a:prstGeom>
        </p:spPr>
      </p:pic>
      <p:pic>
        <p:nvPicPr>
          <p:cNvPr id="14" name="Picture 13" descr="brain3.jpeg"/>
          <p:cNvPicPr>
            <a:picLocks noChangeAspect="1"/>
          </p:cNvPicPr>
          <p:nvPr/>
        </p:nvPicPr>
        <p:blipFill>
          <a:blip r:embed="rId3">
            <a:lum contrast="47000"/>
          </a:blip>
          <a:srcRect l="38785" t="46772" r="39433" b="49084"/>
          <a:stretch>
            <a:fillRect/>
          </a:stretch>
        </p:blipFill>
        <p:spPr>
          <a:xfrm rot="10800000">
            <a:off x="2743199" y="1752599"/>
            <a:ext cx="3767656" cy="99060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743200" y="2057400"/>
            <a:ext cx="3581400" cy="533400"/>
          </a:xfrm>
          <a:custGeom>
            <a:avLst/>
            <a:gdLst>
              <a:gd name="connsiteX0" fmla="*/ 600225 w 2696661"/>
              <a:gd name="connsiteY0" fmla="*/ 8699 h 426213"/>
              <a:gd name="connsiteX1" fmla="*/ 0 w 2696661"/>
              <a:gd name="connsiteY1" fmla="*/ 0 h 426213"/>
              <a:gd name="connsiteX2" fmla="*/ 8699 w 2696661"/>
              <a:gd name="connsiteY2" fmla="*/ 208758 h 426213"/>
              <a:gd name="connsiteX3" fmla="*/ 539332 w 2696661"/>
              <a:gd name="connsiteY3" fmla="*/ 200059 h 426213"/>
              <a:gd name="connsiteX4" fmla="*/ 530633 w 2696661"/>
              <a:gd name="connsiteY4" fmla="*/ 374024 h 426213"/>
              <a:gd name="connsiteX5" fmla="*/ 2696661 w 2696661"/>
              <a:gd name="connsiteY5" fmla="*/ 426213 h 426213"/>
              <a:gd name="connsiteX6" fmla="*/ 2687962 w 2696661"/>
              <a:gd name="connsiteY6" fmla="*/ 200059 h 426213"/>
              <a:gd name="connsiteX7" fmla="*/ 591526 w 2696661"/>
              <a:gd name="connsiteY7" fmla="*/ 182663 h 426213"/>
              <a:gd name="connsiteX8" fmla="*/ 600225 w 2696661"/>
              <a:gd name="connsiteY8" fmla="*/ 8699 h 4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6661" h="426213">
                <a:moveTo>
                  <a:pt x="600225" y="8699"/>
                </a:moveTo>
                <a:lnTo>
                  <a:pt x="0" y="0"/>
                </a:lnTo>
                <a:lnTo>
                  <a:pt x="8699" y="208758"/>
                </a:lnTo>
                <a:lnTo>
                  <a:pt x="539332" y="200059"/>
                </a:lnTo>
                <a:lnTo>
                  <a:pt x="530633" y="374024"/>
                </a:lnTo>
                <a:lnTo>
                  <a:pt x="2696661" y="426213"/>
                </a:lnTo>
                <a:lnTo>
                  <a:pt x="2687962" y="200059"/>
                </a:lnTo>
                <a:lnTo>
                  <a:pt x="591526" y="182663"/>
                </a:lnTo>
                <a:cubicBezTo>
                  <a:pt x="600377" y="14502"/>
                  <a:pt x="600225" y="72562"/>
                  <a:pt x="600225" y="869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0" name="Content Placeholder 3" descr="Mishna 6.jpg"/>
          <p:cNvPicPr>
            <a:picLocks noGrp="1" noChangeAspect="1"/>
          </p:cNvPicPr>
          <p:nvPr>
            <p:ph idx="1"/>
          </p:nvPr>
        </p:nvPicPr>
        <p:blipFill>
          <a:blip r:embed="rId4">
            <a:lum contrast="55000"/>
          </a:blip>
          <a:srcRect l="6095" t="46720" r="44731" b="45704"/>
          <a:stretch>
            <a:fillRect/>
          </a:stretch>
        </p:blipFill>
        <p:spPr>
          <a:xfrm>
            <a:off x="2336800" y="4191000"/>
            <a:ext cx="4622800" cy="990600"/>
          </a:xfrm>
        </p:spPr>
      </p:pic>
      <p:pic>
        <p:nvPicPr>
          <p:cNvPr id="23" name="Content Placeholder 3" descr="Mishna 6.jpg"/>
          <p:cNvPicPr>
            <a:picLocks noChangeAspect="1"/>
          </p:cNvPicPr>
          <p:nvPr/>
        </p:nvPicPr>
        <p:blipFill>
          <a:blip r:embed="rId4">
            <a:lum contrast="47000"/>
          </a:blip>
          <a:srcRect l="23657" r="826" b="94949"/>
          <a:stretch>
            <a:fillRect/>
          </a:stretch>
        </p:blipFill>
        <p:spPr>
          <a:xfrm>
            <a:off x="2590799" y="3276600"/>
            <a:ext cx="4095763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  <a:noFill/>
        </p:spPr>
        <p:txBody>
          <a:bodyPr/>
          <a:lstStyle/>
          <a:p>
            <a:r>
              <a:rPr lang="en-GB" sz="4800" dirty="0"/>
              <a:t>Judaism and brain stem death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915400" cy="4945063"/>
          </a:xfrm>
          <a:noFill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How do you define death?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Classically cessation of heart and lung function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Thus taking organs from a brain stem dead individual (as currently defined) is </a:t>
            </a:r>
            <a:r>
              <a:rPr lang="en-GB" sz="2000" u="sng" dirty="0">
                <a:solidFill>
                  <a:srgbClr val="7F7F7F"/>
                </a:solidFill>
              </a:rPr>
              <a:t>murder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Other (orthodox) </a:t>
            </a:r>
            <a:r>
              <a:rPr lang="en-GB" sz="2400" i="1" dirty="0" err="1">
                <a:solidFill>
                  <a:srgbClr val="7F7F7F"/>
                </a:solidFill>
              </a:rPr>
              <a:t>poskim</a:t>
            </a:r>
            <a:r>
              <a:rPr lang="en-GB" sz="2400" dirty="0">
                <a:solidFill>
                  <a:srgbClr val="7F7F7F"/>
                </a:solidFill>
              </a:rPr>
              <a:t> accept brain stem death</a:t>
            </a:r>
          </a:p>
          <a:p>
            <a:pPr marL="285750" indent="-285750">
              <a:lnSpc>
                <a:spcPct val="90000"/>
              </a:lnSpc>
              <a:spcBef>
                <a:spcPts val="1824"/>
              </a:spcBef>
            </a:pPr>
            <a:r>
              <a:rPr lang="en-GB" sz="2800" dirty="0">
                <a:solidFill>
                  <a:srgbClr val="7F7F7F"/>
                </a:solidFill>
              </a:rPr>
              <a:t>So, according to </a:t>
            </a:r>
            <a:r>
              <a:rPr lang="en-GB" sz="2800" i="1" dirty="0" err="1">
                <a:solidFill>
                  <a:srgbClr val="7F7F7F"/>
                </a:solidFill>
              </a:rPr>
              <a:t>halacha</a:t>
            </a:r>
            <a:r>
              <a:rPr lang="en-GB" sz="2800" dirty="0">
                <a:solidFill>
                  <a:srgbClr val="7F7F7F"/>
                </a:solidFill>
              </a:rPr>
              <a:t>, are you allowed to: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state that you wish to donate your organs if you become brain stem dead?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consent to the donation of organs from a family member if he/she becomes brain stem dead?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accept an organ removed from a brain stem dead person? </a:t>
            </a:r>
          </a:p>
          <a:p>
            <a:pPr lvl="2">
              <a:lnSpc>
                <a:spcPct val="90000"/>
              </a:lnSpc>
            </a:pPr>
            <a:endParaRPr lang="en-GB" sz="2000" dirty="0"/>
          </a:p>
          <a:p>
            <a:pPr marL="285750" indent="-285750">
              <a:lnSpc>
                <a:spcPct val="90000"/>
              </a:lnSpc>
            </a:pPr>
            <a:endParaRPr lang="en-GB" sz="2800" dirty="0"/>
          </a:p>
          <a:p>
            <a:pPr marL="285750" indent="-285750">
              <a:lnSpc>
                <a:spcPct val="90000"/>
              </a:lnSpc>
            </a:pPr>
            <a:endParaRPr lang="en-GB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Judaism and brain stem death</a:t>
            </a:r>
            <a:endParaRPr lang="en-US" dirty="0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Cessation of breathing is adequate definition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Man buried under rubble on Shabbat</a:t>
            </a:r>
          </a:p>
          <a:p>
            <a:pPr lvl="2">
              <a:lnSpc>
                <a:spcPct val="90000"/>
              </a:lnSpc>
            </a:pPr>
            <a:r>
              <a:rPr lang="en-GB" sz="2000" i="1" dirty="0">
                <a:solidFill>
                  <a:srgbClr val="7F7F7F"/>
                </a:solidFill>
              </a:rPr>
              <a:t>Talmud</a:t>
            </a:r>
            <a:r>
              <a:rPr lang="en-GB" sz="2000" dirty="0">
                <a:solidFill>
                  <a:srgbClr val="7F7F7F"/>
                </a:solidFill>
              </a:rPr>
              <a:t>, </a:t>
            </a:r>
            <a:r>
              <a:rPr lang="en-GB" sz="2000" i="1" dirty="0" err="1">
                <a:solidFill>
                  <a:srgbClr val="7F7F7F"/>
                </a:solidFill>
              </a:rPr>
              <a:t>Shulchan</a:t>
            </a:r>
            <a:r>
              <a:rPr lang="en-GB" sz="2000" i="1" dirty="0">
                <a:solidFill>
                  <a:srgbClr val="7F7F7F"/>
                </a:solidFill>
              </a:rPr>
              <a:t> </a:t>
            </a:r>
            <a:r>
              <a:rPr lang="en-GB" sz="2000" i="1" dirty="0" err="1">
                <a:solidFill>
                  <a:srgbClr val="7F7F7F"/>
                </a:solidFill>
              </a:rPr>
              <a:t>Aruch</a:t>
            </a:r>
            <a:r>
              <a:rPr lang="en-GB" sz="2000" i="1" dirty="0">
                <a:solidFill>
                  <a:srgbClr val="7F7F7F"/>
                </a:solidFill>
              </a:rPr>
              <a:t>, </a:t>
            </a:r>
            <a:r>
              <a:rPr lang="en-GB" sz="2000" i="1" dirty="0" err="1">
                <a:solidFill>
                  <a:srgbClr val="7F7F7F"/>
                </a:solidFill>
              </a:rPr>
              <a:t>Rambam</a:t>
            </a:r>
            <a:r>
              <a:rPr lang="en-GB" sz="2000" dirty="0">
                <a:solidFill>
                  <a:srgbClr val="7F7F7F"/>
                </a:solidFill>
              </a:rPr>
              <a:t> rule that one must dig until it is shown he is not breathing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Others say a beating heart implies there is still some potential for life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Several </a:t>
            </a:r>
            <a:r>
              <a:rPr lang="en-GB" sz="2400" i="1" dirty="0" err="1">
                <a:solidFill>
                  <a:srgbClr val="7F7F7F"/>
                </a:solidFill>
              </a:rPr>
              <a:t>gedolei</a:t>
            </a:r>
            <a:r>
              <a:rPr lang="en-GB" sz="2400" i="1" dirty="0">
                <a:solidFill>
                  <a:srgbClr val="7F7F7F"/>
                </a:solidFill>
              </a:rPr>
              <a:t> </a:t>
            </a:r>
            <a:r>
              <a:rPr lang="en-GB" sz="2400" i="1" dirty="0" err="1">
                <a:solidFill>
                  <a:srgbClr val="7F7F7F"/>
                </a:solidFill>
              </a:rPr>
              <a:t>hador</a:t>
            </a:r>
            <a:r>
              <a:rPr lang="en-GB" sz="2400" dirty="0">
                <a:solidFill>
                  <a:srgbClr val="7F7F7F"/>
                </a:solidFill>
              </a:rPr>
              <a:t> support using cessation of breathing, even if the heart is beating, as definition of death; others do not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Chief Rabbinate of Israel (1986) accepted 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For how long must breathing have been stopped?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838200"/>
          </a:xfrm>
          <a:noFill/>
        </p:spPr>
        <p:txBody>
          <a:bodyPr/>
          <a:lstStyle/>
          <a:p>
            <a:r>
              <a:rPr lang="en-GB" sz="3600" dirty="0"/>
              <a:t>Transplantation in the UK, 2014-15</a:t>
            </a:r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524684"/>
              </p:ext>
            </p:extLst>
          </p:nvPr>
        </p:nvGraphicFramePr>
        <p:xfrm>
          <a:off x="1043608" y="1484784"/>
          <a:ext cx="6984777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0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</a:rPr>
                        <a:t>Deceased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</a:rPr>
                        <a:t>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Cornea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Kidney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Liver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Pancreas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Heart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r>
                        <a:rPr lang="en-US" sz="2400" dirty="0"/>
                        <a:t>Intestinal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Judaism and brain stem death</a:t>
            </a:r>
            <a:endParaRPr lang="en-US" dirty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If a person subscribes to the view that heart-beating donation is murder</a:t>
            </a:r>
          </a:p>
          <a:p>
            <a:pPr lvl="1"/>
            <a:r>
              <a:rPr lang="en-GB" dirty="0">
                <a:solidFill>
                  <a:srgbClr val="7F7F7F"/>
                </a:solidFill>
              </a:rPr>
              <a:t>Should he ever accept such an organ if he needs it himself?</a:t>
            </a:r>
            <a:endParaRPr lang="en-US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609600"/>
          </a:xfrm>
          <a:noFill/>
        </p:spPr>
        <p:txBody>
          <a:bodyPr/>
          <a:lstStyle/>
          <a:p>
            <a:r>
              <a:rPr lang="en-GB" dirty="0"/>
              <a:t>Is there an alternative to the brain stem dead donor?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8" y="1905000"/>
            <a:ext cx="8512175" cy="4953000"/>
          </a:xfrm>
          <a:noFill/>
        </p:spPr>
        <p:txBody>
          <a:bodyPr/>
          <a:lstStyle/>
          <a:p>
            <a:pPr marL="285750" indent="-285750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7F7F7F"/>
                </a:solidFill>
              </a:rPr>
              <a:t>Non-heart beating donor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Organs may be used if taken within the first few minutes of heart stopping</a:t>
            </a:r>
          </a:p>
          <a:p>
            <a:pPr marL="685800" lvl="1" indent="-228600">
              <a:lnSpc>
                <a:spcPct val="90000"/>
              </a:lnSpc>
            </a:pPr>
            <a:endParaRPr lang="en-GB" sz="2000" dirty="0">
              <a:solidFill>
                <a:srgbClr val="7F7F7F"/>
              </a:solidFill>
            </a:endParaRPr>
          </a:p>
          <a:p>
            <a:pPr marL="685800" lvl="1" indent="-228600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Advantage: 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Makes more individuals available as potential donors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Circumvents problems of brain stem death</a:t>
            </a:r>
          </a:p>
          <a:p>
            <a:pPr marL="685800" lvl="1" indent="-228600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Disadvantages: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Very demanding on hospital services 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Organs do not fare quite as well </a:t>
            </a:r>
          </a:p>
          <a:p>
            <a:pPr lvl="2">
              <a:lnSpc>
                <a:spcPct val="90000"/>
              </a:lnSpc>
            </a:pPr>
            <a:endParaRPr lang="en-GB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208E8-1278-2A48-B8A9-445A91723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35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9E5CE-70B0-D043-BACF-DD9B6F99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11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F6319-0E68-DA43-BE36-43B575CC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6" name="Slide" r:id="rId4" imgW="4632325" imgH="3473450" progId="">
                  <p:embed/>
                </p:oleObj>
              </mc:Choice>
              <mc:Fallback>
                <p:oleObj name="Slide" r:id="rId4" imgW="4632325" imgH="347345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AB861FA-1570-CE43-9978-3773E3353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915400" cy="838200"/>
          </a:xfrm>
        </p:spPr>
        <p:txBody>
          <a:bodyPr/>
          <a:lstStyle/>
          <a:p>
            <a:r>
              <a:rPr lang="en-GB"/>
              <a:t>Strategies for reducing the shortfall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1377950"/>
            <a:ext cx="7423150" cy="3890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Decrease the demand for organs</a:t>
            </a:r>
            <a:endParaRPr lang="en-GB" sz="2400" dirty="0">
              <a:solidFill>
                <a:srgbClr val="7F7F7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improve preventative and interventional therapy</a:t>
            </a:r>
            <a:br>
              <a:rPr lang="en-GB" sz="2400" dirty="0">
                <a:solidFill>
                  <a:srgbClr val="7F7F7F"/>
                </a:solidFill>
              </a:rPr>
            </a:br>
            <a:endParaRPr lang="en-GB" sz="2400" dirty="0">
              <a:solidFill>
                <a:srgbClr val="7F7F7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7F7F7F"/>
                </a:solidFill>
              </a:rPr>
              <a:t>Increase cadaveric donation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donor card campaigns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public information</a:t>
            </a: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rgbClr val="7F7F7F"/>
                </a:solidFill>
              </a:rPr>
              <a:t>“presumed consent”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donation rates highest in Spain, Austria and </a:t>
            </a:r>
            <a:br>
              <a:rPr lang="en-GB" sz="2000" dirty="0">
                <a:solidFill>
                  <a:srgbClr val="7F7F7F"/>
                </a:solidFill>
              </a:rPr>
            </a:br>
            <a:r>
              <a:rPr lang="en-GB" sz="2000" dirty="0">
                <a:solidFill>
                  <a:srgbClr val="7F7F7F"/>
                </a:solidFill>
              </a:rPr>
              <a:t>parts of Belgium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Is this an infringement of civil liberties?</a:t>
            </a:r>
          </a:p>
          <a:p>
            <a:pPr lvl="2">
              <a:lnSpc>
                <a:spcPct val="90000"/>
              </a:lnSpc>
            </a:pPr>
            <a:r>
              <a:rPr lang="en-GB" sz="2000" dirty="0">
                <a:solidFill>
                  <a:srgbClr val="7F7F7F"/>
                </a:solidFill>
              </a:rPr>
              <a:t>Would it work in the UK?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7313"/>
            <a:ext cx="9180513" cy="679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300F2B-CB40-314B-8584-191FE986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53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FD527-345B-EE4F-ACF4-186C026B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 kidney donation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Risks are very small</a:t>
            </a:r>
          </a:p>
          <a:p>
            <a:pPr lvl="1"/>
            <a:r>
              <a:rPr lang="en-GB" dirty="0">
                <a:solidFill>
                  <a:srgbClr val="7F7F7F"/>
                </a:solidFill>
              </a:rPr>
              <a:t>Risk of donor death is 0.03%</a:t>
            </a:r>
          </a:p>
          <a:p>
            <a:r>
              <a:rPr lang="en-GB" i="1" dirty="0" err="1">
                <a:solidFill>
                  <a:srgbClr val="7F7F7F"/>
                </a:solidFill>
              </a:rPr>
              <a:t>Halachically</a:t>
            </a:r>
            <a:r>
              <a:rPr lang="en-GB" i="1" dirty="0">
                <a:solidFill>
                  <a:srgbClr val="7F7F7F"/>
                </a:solidFill>
              </a:rPr>
              <a:t>,</a:t>
            </a:r>
            <a:r>
              <a:rPr lang="en-GB" dirty="0">
                <a:solidFill>
                  <a:srgbClr val="7F7F7F"/>
                </a:solidFill>
              </a:rPr>
              <a:t> most </a:t>
            </a:r>
            <a:r>
              <a:rPr lang="en-GB" i="1" dirty="0" err="1">
                <a:solidFill>
                  <a:srgbClr val="7F7F7F"/>
                </a:solidFill>
              </a:rPr>
              <a:t>poskim</a:t>
            </a:r>
            <a:r>
              <a:rPr lang="en-GB" dirty="0">
                <a:solidFill>
                  <a:srgbClr val="7F7F7F"/>
                </a:solidFill>
              </a:rPr>
              <a:t> permit it</a:t>
            </a:r>
          </a:p>
          <a:p>
            <a:r>
              <a:rPr lang="en-GB" dirty="0">
                <a:solidFill>
                  <a:srgbClr val="7F7F7F"/>
                </a:solidFill>
              </a:rPr>
              <a:t>Obligation to help if we can:</a:t>
            </a:r>
          </a:p>
          <a:p>
            <a:pPr lvl="1"/>
            <a:r>
              <a:rPr lang="en-GB" i="1" dirty="0">
                <a:solidFill>
                  <a:srgbClr val="7F7F7F"/>
                </a:solidFill>
              </a:rPr>
              <a:t>Al </a:t>
            </a:r>
            <a:r>
              <a:rPr lang="en-GB" i="1" dirty="0" err="1">
                <a:solidFill>
                  <a:srgbClr val="7F7F7F"/>
                </a:solidFill>
              </a:rPr>
              <a:t>ta’amod</a:t>
            </a:r>
            <a:r>
              <a:rPr lang="en-GB" i="1" dirty="0">
                <a:solidFill>
                  <a:srgbClr val="7F7F7F"/>
                </a:solidFill>
              </a:rPr>
              <a:t> </a:t>
            </a:r>
            <a:r>
              <a:rPr lang="en-GB" i="1" dirty="0" err="1">
                <a:solidFill>
                  <a:srgbClr val="7F7F7F"/>
                </a:solidFill>
              </a:rPr>
              <a:t>bedam</a:t>
            </a:r>
            <a:r>
              <a:rPr lang="en-GB" i="1" dirty="0">
                <a:solidFill>
                  <a:srgbClr val="7F7F7F"/>
                </a:solidFill>
              </a:rPr>
              <a:t> </a:t>
            </a:r>
            <a:r>
              <a:rPr lang="en-GB" i="1" dirty="0" err="1">
                <a:solidFill>
                  <a:srgbClr val="7F7F7F"/>
                </a:solidFill>
              </a:rPr>
              <a:t>re’echa</a:t>
            </a:r>
            <a:endParaRPr lang="en-GB" i="1" dirty="0">
              <a:solidFill>
                <a:srgbClr val="7F7F7F"/>
              </a:solidFill>
            </a:endParaRPr>
          </a:p>
          <a:p>
            <a:pPr lvl="1"/>
            <a:r>
              <a:rPr lang="en-GB" dirty="0">
                <a:solidFill>
                  <a:srgbClr val="7F7F7F"/>
                </a:solidFill>
              </a:rPr>
              <a:t>But generally not </a:t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dirty="0">
                <a:solidFill>
                  <a:srgbClr val="7F7F7F"/>
                </a:solidFill>
              </a:rPr>
              <a:t>regarded as an </a:t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dirty="0">
                <a:solidFill>
                  <a:srgbClr val="7F7F7F"/>
                </a:solidFill>
              </a:rPr>
              <a:t>obligation to donate</a:t>
            </a:r>
          </a:p>
          <a:p>
            <a:pPr lvl="1"/>
            <a:endParaRPr lang="en-GB" i="1" dirty="0"/>
          </a:p>
        </p:txBody>
      </p:sp>
      <p:pic>
        <p:nvPicPr>
          <p:cNvPr id="4" name="Picture 3" descr="brain3 1.jpeg"/>
          <p:cNvPicPr>
            <a:picLocks noChangeAspect="1"/>
          </p:cNvPicPr>
          <p:nvPr/>
        </p:nvPicPr>
        <p:blipFill>
          <a:blip r:embed="rId3">
            <a:lum contrast="23000"/>
          </a:blip>
          <a:srcRect l="69910" t="48365" r="14149" b="12500"/>
          <a:stretch>
            <a:fillRect/>
          </a:stretch>
        </p:blipFill>
        <p:spPr>
          <a:xfrm rot="16350075">
            <a:off x="6460578" y="2865556"/>
            <a:ext cx="1221394" cy="41453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5470535"/>
            <a:ext cx="41148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5165735"/>
            <a:ext cx="2209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9E5CE-70B0-D043-BACF-DD9B6F99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09613" y="347663"/>
            <a:ext cx="7772400" cy="881062"/>
          </a:xfrm>
        </p:spPr>
        <p:txBody>
          <a:bodyPr/>
          <a:lstStyle/>
          <a:p>
            <a:r>
              <a:rPr lang="en-GB"/>
              <a:t>Live kidney donation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610600" cy="4979987"/>
          </a:xfrm>
        </p:spPr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Maintaining an individual’s autonomy</a:t>
            </a:r>
          </a:p>
          <a:p>
            <a:pPr lvl="1"/>
            <a:r>
              <a:rPr lang="en-GB" dirty="0">
                <a:solidFill>
                  <a:srgbClr val="7F7F7F"/>
                </a:solidFill>
              </a:rPr>
              <a:t>Family pressures to donate may be great</a:t>
            </a:r>
          </a:p>
          <a:p>
            <a:r>
              <a:rPr lang="en-GB" dirty="0">
                <a:solidFill>
                  <a:srgbClr val="7F7F7F"/>
                </a:solidFill>
              </a:rPr>
              <a:t>Anonymous altruistic donation</a:t>
            </a:r>
          </a:p>
          <a:p>
            <a:r>
              <a:rPr lang="en-GB" dirty="0">
                <a:solidFill>
                  <a:srgbClr val="7F7F7F"/>
                </a:solidFill>
              </a:rPr>
              <a:t>Paired and pooled donation:</a:t>
            </a:r>
          </a:p>
          <a:p>
            <a:pPr lvl="1"/>
            <a:r>
              <a:rPr lang="en-GB" dirty="0">
                <a:solidFill>
                  <a:srgbClr val="7F7F7F"/>
                </a:solidFill>
              </a:rPr>
              <a:t>Two families: A and B</a:t>
            </a:r>
          </a:p>
          <a:p>
            <a:pPr lvl="2"/>
            <a:r>
              <a:rPr lang="en-GB" sz="2200" dirty="0">
                <a:solidFill>
                  <a:srgbClr val="7F7F7F"/>
                </a:solidFill>
              </a:rPr>
              <a:t>Husband A is compatible with wife B but not his own wife</a:t>
            </a:r>
          </a:p>
          <a:p>
            <a:pPr lvl="2"/>
            <a:r>
              <a:rPr lang="en-GB" sz="2200" dirty="0">
                <a:solidFill>
                  <a:srgbClr val="7F7F7F"/>
                </a:solidFill>
              </a:rPr>
              <a:t>Husband B is compatible with wife A but not his own wife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dirty="0"/>
              <a:t>Conclusions</a:t>
            </a:r>
            <a:endParaRPr lang="en-US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7F7F7F"/>
                </a:solidFill>
              </a:rPr>
              <a:t>Transplantation is unquestionably life-saving</a:t>
            </a:r>
          </a:p>
          <a:p>
            <a:pPr>
              <a:lnSpc>
                <a:spcPct val="80000"/>
              </a:lnSpc>
              <a:spcBef>
                <a:spcPts val="1272"/>
              </a:spcBef>
            </a:pPr>
            <a:r>
              <a:rPr lang="en-GB" sz="2800" dirty="0">
                <a:solidFill>
                  <a:srgbClr val="7F7F7F"/>
                </a:solidFill>
              </a:rPr>
              <a:t>There are too few organs</a:t>
            </a:r>
          </a:p>
          <a:p>
            <a:pPr>
              <a:lnSpc>
                <a:spcPct val="80000"/>
              </a:lnSpc>
              <a:spcBef>
                <a:spcPts val="1272"/>
              </a:spcBef>
            </a:pPr>
            <a:r>
              <a:rPr lang="en-GB" sz="2800" dirty="0">
                <a:solidFill>
                  <a:srgbClr val="7F7F7F"/>
                </a:solidFill>
              </a:rPr>
              <a:t>There is agreement that live donation is permitted but not obligatory</a:t>
            </a:r>
          </a:p>
          <a:p>
            <a:pPr>
              <a:lnSpc>
                <a:spcPct val="80000"/>
              </a:lnSpc>
              <a:spcBef>
                <a:spcPts val="1272"/>
              </a:spcBef>
            </a:pPr>
            <a:r>
              <a:rPr lang="en-GB" sz="2800" dirty="0">
                <a:solidFill>
                  <a:srgbClr val="7F7F7F"/>
                </a:solidFill>
              </a:rPr>
              <a:t>There is no consensus about the use of brain-stem criteria to define death</a:t>
            </a:r>
          </a:p>
          <a:p>
            <a:pPr>
              <a:lnSpc>
                <a:spcPct val="80000"/>
              </a:lnSpc>
              <a:spcBef>
                <a:spcPts val="1272"/>
              </a:spcBef>
            </a:pPr>
            <a:r>
              <a:rPr lang="en-GB" sz="2800" dirty="0">
                <a:solidFill>
                  <a:srgbClr val="7F7F7F"/>
                </a:solidFill>
              </a:rPr>
              <a:t>Donation after death has been defined using circulatory failure is </a:t>
            </a:r>
            <a:r>
              <a:rPr lang="en-GB" sz="2800" i="1" dirty="0" err="1">
                <a:solidFill>
                  <a:srgbClr val="7F7F7F"/>
                </a:solidFill>
              </a:rPr>
              <a:t>halachically</a:t>
            </a:r>
            <a:r>
              <a:rPr lang="en-GB" sz="2800" i="1" dirty="0">
                <a:solidFill>
                  <a:srgbClr val="7F7F7F"/>
                </a:solidFill>
              </a:rPr>
              <a:t> </a:t>
            </a:r>
            <a:r>
              <a:rPr lang="en-GB" sz="2800" dirty="0">
                <a:solidFill>
                  <a:srgbClr val="7F7F7F"/>
                </a:solidFill>
              </a:rPr>
              <a:t>acceptable</a:t>
            </a:r>
          </a:p>
          <a:p>
            <a:pPr>
              <a:lnSpc>
                <a:spcPct val="80000"/>
              </a:lnSpc>
              <a:spcBef>
                <a:spcPts val="1272"/>
              </a:spcBef>
            </a:pPr>
            <a:r>
              <a:rPr lang="en-GB" sz="2800" dirty="0">
                <a:solidFill>
                  <a:srgbClr val="7F7F7F"/>
                </a:solidFill>
              </a:rPr>
              <a:t>But there is clear consensus that, without more organs, three people a day in the UK – who could be treated – will die on the waiting list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00C03-E90B-EA4D-8E27-4B1324E1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984D4-39E4-5449-9FB1-13774CECE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31" cy="687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838200"/>
          </a:xfrm>
          <a:noFill/>
        </p:spPr>
        <p:txBody>
          <a:bodyPr/>
          <a:lstStyle/>
          <a:p>
            <a:r>
              <a:rPr lang="en-GB" sz="5400" dirty="0"/>
              <a:t>What are the benefits of kidney (renal) transplantation?</a:t>
            </a:r>
            <a:endParaRPr lang="en-GB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Kidney failure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3200400"/>
          </a:xfrm>
        </p:spPr>
        <p:txBody>
          <a:bodyPr/>
          <a:lstStyle/>
          <a:p>
            <a:r>
              <a:rPr lang="en-GB" dirty="0">
                <a:solidFill>
                  <a:srgbClr val="7F7F7F"/>
                </a:solidFill>
              </a:rPr>
              <a:t>Incompatible with life</a:t>
            </a:r>
          </a:p>
          <a:p>
            <a:r>
              <a:rPr lang="en-GB" dirty="0">
                <a:solidFill>
                  <a:srgbClr val="7F7F7F"/>
                </a:solidFill>
              </a:rPr>
              <a:t>The alternative is “renal replacement therapy”</a:t>
            </a:r>
          </a:p>
          <a:p>
            <a:pPr lvl="1"/>
            <a:r>
              <a:rPr lang="en-GB" dirty="0">
                <a:solidFill>
                  <a:srgbClr val="7F7F7F"/>
                </a:solidFill>
              </a:rPr>
              <a:t>Dialysis</a:t>
            </a:r>
          </a:p>
          <a:p>
            <a:pPr lvl="1"/>
            <a:r>
              <a:rPr lang="en-GB" dirty="0">
                <a:solidFill>
                  <a:srgbClr val="7F7F7F"/>
                </a:solidFill>
              </a:rPr>
              <a:t>Transplantation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life on renal replacement therapy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8425" y="2646363"/>
            <a:ext cx="6753225" cy="3275012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>
                <a:solidFill>
                  <a:srgbClr val="7F7F7F"/>
                </a:solidFill>
              </a:rPr>
              <a:t>“Time trade-off” method</a:t>
            </a:r>
          </a:p>
          <a:p>
            <a:pPr lvl="2">
              <a:buFontTx/>
              <a:buNone/>
            </a:pPr>
            <a:r>
              <a:rPr lang="en-GB" sz="2000" dirty="0">
                <a:solidFill>
                  <a:srgbClr val="7F7F7F"/>
                </a:solidFill>
              </a:rPr>
              <a:t>0 = death; 1 = perfect health</a:t>
            </a:r>
          </a:p>
          <a:p>
            <a:pPr lvl="1"/>
            <a:r>
              <a:rPr lang="en-GB" sz="2400" dirty="0">
                <a:solidFill>
                  <a:srgbClr val="7F7F7F"/>
                </a:solidFill>
              </a:rPr>
              <a:t>dialysis patients average score: 0.41</a:t>
            </a:r>
          </a:p>
          <a:p>
            <a:pPr lvl="1"/>
            <a:r>
              <a:rPr lang="en-GB" sz="2400" dirty="0">
                <a:solidFill>
                  <a:srgbClr val="7F7F7F"/>
                </a:solidFill>
              </a:rPr>
              <a:t>transplant patient average score: 0.74 </a:t>
            </a:r>
          </a:p>
          <a:p>
            <a:pPr lvl="1"/>
            <a:r>
              <a:rPr lang="en-GB" sz="2400" dirty="0">
                <a:solidFill>
                  <a:srgbClr val="7F7F7F"/>
                </a:solidFill>
              </a:rPr>
              <a:t>27% increase in employment rate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MD Maste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SMD Master.potx</Template>
  <TotalTime>947</TotalTime>
  <Words>986</Words>
  <Application>Microsoft Macintosh PowerPoint</Application>
  <PresentationFormat>On-screen Show (4:3)</PresentationFormat>
  <Paragraphs>176</Paragraphs>
  <Slides>41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</vt:lpstr>
      <vt:lpstr>SMD Master</vt:lpstr>
      <vt:lpstr>Slide</vt:lpstr>
      <vt:lpstr>Organ Transplantation in Judaism  Limmud 2018</vt:lpstr>
      <vt:lpstr>Outline of talk </vt:lpstr>
      <vt:lpstr>Transplantation in the UK, 2014-15</vt:lpstr>
      <vt:lpstr>PowerPoint Presentation</vt:lpstr>
      <vt:lpstr>PowerPoint Presentation</vt:lpstr>
      <vt:lpstr>PowerPoint Presentation</vt:lpstr>
      <vt:lpstr>What are the benefits of kidney (renal) transplantation?</vt:lpstr>
      <vt:lpstr>Kidney failure</vt:lpstr>
      <vt:lpstr>Quality of life on renal replacement therapy</vt:lpstr>
      <vt:lpstr>Benefits of renal transplantation</vt:lpstr>
      <vt:lpstr>Benefits of transplantation of other organs</vt:lpstr>
      <vt:lpstr>Why might Judaism not support organ donation?</vt:lpstr>
      <vt:lpstr>The Jewish attitude to transplantation</vt:lpstr>
      <vt:lpstr>The Jewish attitude to transplantation</vt:lpstr>
      <vt:lpstr>Benefits of transplantation of other organs</vt:lpstr>
      <vt:lpstr>Baseless considerations</vt:lpstr>
      <vt:lpstr>Why not offer a transplant to everyone who could benefit from one?</vt:lpstr>
      <vt:lpstr>PowerPoint Presentation</vt:lpstr>
      <vt:lpstr>Where do donated organs come from?</vt:lpstr>
      <vt:lpstr>The deceased donor  The live donor</vt:lpstr>
      <vt:lpstr>PowerPoint Presentation</vt:lpstr>
      <vt:lpstr>The deceased donor</vt:lpstr>
      <vt:lpstr>The deceased donor</vt:lpstr>
      <vt:lpstr>Judaism and brain stem death</vt:lpstr>
      <vt:lpstr>Judaism and brain stem death</vt:lpstr>
      <vt:lpstr>Judaism and brain stem death</vt:lpstr>
      <vt:lpstr>Judaism and brain stem death</vt:lpstr>
      <vt:lpstr>Judaism and brain stem death</vt:lpstr>
      <vt:lpstr>Judaism and brain stem death</vt:lpstr>
      <vt:lpstr>Judaism and brain stem death</vt:lpstr>
      <vt:lpstr>Is there an alternative to the brain stem dead donor?</vt:lpstr>
      <vt:lpstr>PowerPoint Presentation</vt:lpstr>
      <vt:lpstr>PowerPoint Presentation</vt:lpstr>
      <vt:lpstr>PowerPoint Presentation</vt:lpstr>
      <vt:lpstr>PowerPoint Presentation</vt:lpstr>
      <vt:lpstr>Strategies for reducing the shortfall</vt:lpstr>
      <vt:lpstr>PowerPoint Presentation</vt:lpstr>
      <vt:lpstr>PowerPoint Presentation</vt:lpstr>
      <vt:lpstr>Live kidney donation</vt:lpstr>
      <vt:lpstr>Live kidney donation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 and Practicalities in Organ Transplantation</dc:title>
  <dc:creator>Anthony Warrens</dc:creator>
  <cp:lastModifiedBy>Anthony Warrens</cp:lastModifiedBy>
  <cp:revision>89</cp:revision>
  <dcterms:created xsi:type="dcterms:W3CDTF">2013-02-14T10:59:01Z</dcterms:created>
  <dcterms:modified xsi:type="dcterms:W3CDTF">2018-12-18T09:45:52Z</dcterms:modified>
</cp:coreProperties>
</file>